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Alexandria Semi Bold"/>
      <p:regular r:id="rId16"/>
    </p:embeddedFont>
    <p:embeddedFont>
      <p:font typeface="Alexandria Semi Bold"/>
      <p:regular r:id="rId17"/>
    </p:embeddedFont>
    <p:embeddedFont>
      <p:font typeface="Sora Light"/>
      <p:regular r:id="rId18"/>
    </p:embeddedFont>
    <p:embeddedFont>
      <p:font typeface="Sora Light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2-2.png>
</file>

<file path=ppt/media/image-2-3.png>
</file>

<file path=ppt/media/image-3-1.png>
</file>

<file path=ppt/media/image-4-1.png>
</file>

<file path=ppt/media/image-6-1.png>
</file>

<file path=ppt/media/image-6-2.png>
</file>

<file path=ppt/media/image-6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06621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Sneaker Price &amp; Demand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816554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StockX Dataset - Data Analytics &amp; Visualization Project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7450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Market Relevance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920484"/>
            <a:ext cx="4226838" cy="3534608"/>
          </a:xfrm>
          <a:prstGeom prst="roundRect">
            <a:avLst>
              <a:gd name="adj" fmla="val 257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82504" y="3144679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1217" y="3286839"/>
            <a:ext cx="292418" cy="36552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82504" y="40112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Growing Industry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82504" y="4497348"/>
            <a:ext cx="377844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 sneaker resale market has grown to $6 billion globally, with StockX leading as a premier marketplace for authenticated sneaker trading.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1722" y="2920484"/>
            <a:ext cx="4226838" cy="3534608"/>
          </a:xfrm>
          <a:prstGeom prst="roundRect">
            <a:avLst>
              <a:gd name="adj" fmla="val 257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25916" y="3144679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629" y="3286839"/>
            <a:ext cx="292418" cy="36552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25916" y="4011216"/>
            <a:ext cx="307300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Fashion + Investment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25916" y="4497348"/>
            <a:ext cx="377844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Sneakers have become alternative investments, with some rare releases appreciating 1000%+ in value, creating new opportunities for collectors and resellers.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9645134" y="2920484"/>
            <a:ext cx="4226957" cy="3534608"/>
          </a:xfrm>
          <a:prstGeom prst="roundRect">
            <a:avLst>
              <a:gd name="adj" fmla="val 257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69329" y="3144679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8042" y="3286839"/>
            <a:ext cx="292418" cy="36552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9329" y="40112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Pricing Insights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9329" y="4497348"/>
            <a:ext cx="377856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Data-driven pricing analysis helps buyers make informed decisions, enables resellers to optimize profits, and guides brands in release strategies.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622" y="464820"/>
            <a:ext cx="4448889" cy="556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Dataset Selection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591622" y="1443395"/>
            <a:ext cx="425636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Kaggle StockX Sneaker Dataset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591622" y="1945958"/>
            <a:ext cx="6517362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Source: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Comprehensive resale transaction data from StockX marketplace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91622" y="2368510"/>
            <a:ext cx="6517362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Scale: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99,956 authenticated transactions across multiple brands and regions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91622" y="2791063"/>
            <a:ext cx="6517362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Coverage: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Global buyer regions, diverse price points, multiple release periods</a:t>
            </a:r>
            <a:endParaRPr lang="en-US" sz="13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9036" y="1464588"/>
            <a:ext cx="6517362" cy="65173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591622" y="8362236"/>
            <a:ext cx="13447157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i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Why this dataset?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Large sample size, clean structure, and rich variables make it ideal for comprehensive demand and pricing trend analysis.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75140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Dataset Metadata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609975"/>
            <a:ext cx="236196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99,956</a:t>
            </a:r>
            <a:endParaRPr lang="en-US" sz="5600" dirty="0"/>
          </a:p>
        </p:txBody>
      </p:sp>
      <p:sp>
        <p:nvSpPr>
          <p:cNvPr id="5" name="Text 2"/>
          <p:cNvSpPr/>
          <p:nvPr/>
        </p:nvSpPr>
        <p:spPr>
          <a:xfrm>
            <a:off x="758309" y="4595574"/>
            <a:ext cx="236196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Total Transactions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5437942"/>
            <a:ext cx="23619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Comprehensive sample of sneaker resale activity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3391019" y="3609975"/>
            <a:ext cx="236196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8</a:t>
            </a:r>
            <a:endParaRPr lang="en-US" sz="5600" dirty="0"/>
          </a:p>
        </p:txBody>
      </p:sp>
      <p:sp>
        <p:nvSpPr>
          <p:cNvPr id="8" name="Text 5"/>
          <p:cNvSpPr/>
          <p:nvPr/>
        </p:nvSpPr>
        <p:spPr>
          <a:xfrm>
            <a:off x="3391019" y="4595574"/>
            <a:ext cx="236196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Core Variables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391019" y="5081707"/>
            <a:ext cx="23619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Essential data points for thorough analysis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6023729" y="3609975"/>
            <a:ext cx="236196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0</a:t>
            </a:r>
            <a:endParaRPr lang="en-US" sz="5600" dirty="0"/>
          </a:p>
        </p:txBody>
      </p:sp>
      <p:sp>
        <p:nvSpPr>
          <p:cNvPr id="11" name="Text 8"/>
          <p:cNvSpPr/>
          <p:nvPr/>
        </p:nvSpPr>
        <p:spPr>
          <a:xfrm>
            <a:off x="6023729" y="4595574"/>
            <a:ext cx="236196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3729" y="5081707"/>
            <a:ext cx="23619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Complete dataset with no data gaps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22960"/>
            <a:ext cx="735056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Key Variables Breakdown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1968937"/>
            <a:ext cx="6448544" cy="2821781"/>
          </a:xfrm>
          <a:prstGeom prst="roundRect">
            <a:avLst>
              <a:gd name="adj" fmla="val 3225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88789" y="1999417"/>
            <a:ext cx="6387584" cy="649962"/>
          </a:xfrm>
          <a:prstGeom prst="roundRect">
            <a:avLst>
              <a:gd name="adj" fmla="val 8373"/>
            </a:avLst>
          </a:prstGeom>
          <a:solidFill>
            <a:srgbClr val="D5DCF6"/>
          </a:solidFill>
          <a:ln/>
        </p:spPr>
      </p:sp>
      <p:sp>
        <p:nvSpPr>
          <p:cNvPr id="5" name="Text 3"/>
          <p:cNvSpPr/>
          <p:nvPr/>
        </p:nvSpPr>
        <p:spPr>
          <a:xfrm>
            <a:off x="3820120" y="2117408"/>
            <a:ext cx="32492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1005364" y="286595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Temporal Data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05364" y="3352086"/>
            <a:ext cx="595443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Order Date (datetime)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1005364" y="3774519"/>
            <a:ext cx="595443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Release Date (datetime)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423428" y="1968937"/>
            <a:ext cx="6448663" cy="2821781"/>
          </a:xfrm>
          <a:prstGeom prst="roundRect">
            <a:avLst>
              <a:gd name="adj" fmla="val 3225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453908" y="1999417"/>
            <a:ext cx="6387703" cy="649962"/>
          </a:xfrm>
          <a:prstGeom prst="roundRect">
            <a:avLst>
              <a:gd name="adj" fmla="val 8373"/>
            </a:avLst>
          </a:prstGeom>
          <a:solidFill>
            <a:srgbClr val="D5DCF6"/>
          </a:solidFill>
          <a:ln/>
        </p:spPr>
      </p:sp>
      <p:sp>
        <p:nvSpPr>
          <p:cNvPr id="11" name="Text 9"/>
          <p:cNvSpPr/>
          <p:nvPr/>
        </p:nvSpPr>
        <p:spPr>
          <a:xfrm>
            <a:off x="10485239" y="2117408"/>
            <a:ext cx="32492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2550" dirty="0"/>
          </a:p>
        </p:txBody>
      </p:sp>
      <p:sp>
        <p:nvSpPr>
          <p:cNvPr id="12" name="Text 10"/>
          <p:cNvSpPr/>
          <p:nvPr/>
        </p:nvSpPr>
        <p:spPr>
          <a:xfrm>
            <a:off x="7670483" y="2865953"/>
            <a:ext cx="296418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Product Information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670483" y="3352086"/>
            <a:ext cx="59545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Brand (string)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670483" y="3774519"/>
            <a:ext cx="59545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Sneaker Name (string)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670483" y="4196953"/>
            <a:ext cx="59545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Shoe Size (float)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58309" y="5007292"/>
            <a:ext cx="6448544" cy="2399348"/>
          </a:xfrm>
          <a:prstGeom prst="roundRect">
            <a:avLst>
              <a:gd name="adj" fmla="val 3793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88789" y="5037773"/>
            <a:ext cx="6387584" cy="649962"/>
          </a:xfrm>
          <a:prstGeom prst="roundRect">
            <a:avLst>
              <a:gd name="adj" fmla="val 8373"/>
            </a:avLst>
          </a:prstGeom>
          <a:solidFill>
            <a:srgbClr val="D5DCF6"/>
          </a:solidFill>
          <a:ln/>
        </p:spPr>
      </p:sp>
      <p:sp>
        <p:nvSpPr>
          <p:cNvPr id="18" name="Text 16"/>
          <p:cNvSpPr/>
          <p:nvPr/>
        </p:nvSpPr>
        <p:spPr>
          <a:xfrm>
            <a:off x="3820120" y="5155763"/>
            <a:ext cx="32492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2550" dirty="0"/>
          </a:p>
        </p:txBody>
      </p:sp>
      <p:sp>
        <p:nvSpPr>
          <p:cNvPr id="19" name="Text 17"/>
          <p:cNvSpPr/>
          <p:nvPr/>
        </p:nvSpPr>
        <p:spPr>
          <a:xfrm>
            <a:off x="1005364" y="590430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Financial Metrics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1005364" y="6390442"/>
            <a:ext cx="595443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Sale Price (float) - resale value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1005364" y="6812875"/>
            <a:ext cx="595443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Retail Price (int) - original MSRP</a:t>
            </a:r>
            <a:endParaRPr lang="en-US" sz="1700" dirty="0"/>
          </a:p>
        </p:txBody>
      </p:sp>
      <p:sp>
        <p:nvSpPr>
          <p:cNvPr id="22" name="Shape 20"/>
          <p:cNvSpPr/>
          <p:nvPr/>
        </p:nvSpPr>
        <p:spPr>
          <a:xfrm>
            <a:off x="7423428" y="5007292"/>
            <a:ext cx="6448663" cy="2399348"/>
          </a:xfrm>
          <a:prstGeom prst="roundRect">
            <a:avLst>
              <a:gd name="adj" fmla="val 3793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7453908" y="5037773"/>
            <a:ext cx="6387703" cy="649962"/>
          </a:xfrm>
          <a:prstGeom prst="roundRect">
            <a:avLst>
              <a:gd name="adj" fmla="val 8373"/>
            </a:avLst>
          </a:prstGeom>
          <a:solidFill>
            <a:srgbClr val="D5DCF6"/>
          </a:solidFill>
          <a:ln/>
        </p:spPr>
      </p:sp>
      <p:sp>
        <p:nvSpPr>
          <p:cNvPr id="24" name="Text 22"/>
          <p:cNvSpPr/>
          <p:nvPr/>
        </p:nvSpPr>
        <p:spPr>
          <a:xfrm>
            <a:off x="10485239" y="5155763"/>
            <a:ext cx="32492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4</a:t>
            </a:r>
            <a:endParaRPr lang="en-US" sz="2550" dirty="0"/>
          </a:p>
        </p:txBody>
      </p:sp>
      <p:sp>
        <p:nvSpPr>
          <p:cNvPr id="25" name="Text 23"/>
          <p:cNvSpPr/>
          <p:nvPr/>
        </p:nvSpPr>
        <p:spPr>
          <a:xfrm>
            <a:off x="7670483" y="590430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Geographic Data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670483" y="6390442"/>
            <a:ext cx="59545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Buyer Region (string)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2275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Analysis Objectives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2268736"/>
            <a:ext cx="1083231" cy="16127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58114" y="248531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Pricing Dynamics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058114" y="2971443"/>
            <a:ext cx="118139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Compare retail vs resale prices to identify profit margins and premium patterns across different brands and releases.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3881438"/>
            <a:ext cx="1083231" cy="16127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58114" y="409801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Demand Patterns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058114" y="4584144"/>
            <a:ext cx="118139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Analyze popular brands, models, and seasonal trends to understand consumer preferences and market cycles.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5494139"/>
            <a:ext cx="1083231" cy="161270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58114" y="571071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Buyer Behavior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058114" y="6196846"/>
            <a:ext cx="118139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Examine regional purchasing patterns and size distributions to identify market segments and consumer demographics.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98740"/>
            <a:ext cx="793027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Technical Tools &amp; Approach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33636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62326" y="34107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Python Ecosystem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462326" y="3896916"/>
            <a:ext cx="124097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Leveraging numpy and pandas for efficient data manipulation and statistical analysis of large transaction datasets.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58309" y="467689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462326" y="4751308"/>
            <a:ext cx="318504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Visualization Libraries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462326" y="5237440"/>
            <a:ext cx="124097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Using seaborn and matplotlib to create compelling charts that reveal pricing trends, demand patterns, and market insights.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84841"/>
            <a:ext cx="738128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 Preprocessing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730818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01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309" y="3068360"/>
            <a:ext cx="6448544" cy="30480"/>
          </a:xfrm>
          <a:prstGeom prst="rect">
            <a:avLst/>
          </a:prstGeom>
          <a:solidFill>
            <a:srgbClr val="1A2D7A"/>
          </a:solidFill>
          <a:ln/>
        </p:spPr>
      </p:sp>
      <p:sp>
        <p:nvSpPr>
          <p:cNvPr id="5" name="Text 3"/>
          <p:cNvSpPr/>
          <p:nvPr/>
        </p:nvSpPr>
        <p:spPr>
          <a:xfrm>
            <a:off x="758309" y="3237548"/>
            <a:ext cx="361545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 Quality Assessment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309" y="3723680"/>
            <a:ext cx="644854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Validated complete dataset with zero missing values across all 99,956 transactions.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423428" y="2730818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02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423428" y="3068360"/>
            <a:ext cx="6448663" cy="30480"/>
          </a:xfrm>
          <a:prstGeom prst="rect">
            <a:avLst/>
          </a:prstGeom>
          <a:solidFill>
            <a:srgbClr val="1A2D7A"/>
          </a:solidFill>
          <a:ln/>
        </p:spPr>
      </p:sp>
      <p:sp>
        <p:nvSpPr>
          <p:cNvPr id="9" name="Text 7"/>
          <p:cNvSpPr/>
          <p:nvPr/>
        </p:nvSpPr>
        <p:spPr>
          <a:xfrm>
            <a:off x="7423428" y="32375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Type Conversion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3428" y="3723680"/>
            <a:ext cx="644866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Converted object columns to proper datetime format for temporal analysis capabilities.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309" y="4796076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03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58309" y="5133618"/>
            <a:ext cx="6448544" cy="30480"/>
          </a:xfrm>
          <a:prstGeom prst="rect">
            <a:avLst/>
          </a:prstGeom>
          <a:solidFill>
            <a:srgbClr val="1A2D7A"/>
          </a:solidFill>
          <a:ln/>
        </p:spPr>
      </p:sp>
      <p:sp>
        <p:nvSpPr>
          <p:cNvPr id="13" name="Text 11"/>
          <p:cNvSpPr/>
          <p:nvPr/>
        </p:nvSpPr>
        <p:spPr>
          <a:xfrm>
            <a:off x="758309" y="530280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Duplicate Removal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8309" y="5788938"/>
            <a:ext cx="644854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Identified and removed duplicate transactions to ensure analytical accuracy.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423428" y="4796076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04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423428" y="5133618"/>
            <a:ext cx="6448663" cy="30480"/>
          </a:xfrm>
          <a:prstGeom prst="rect">
            <a:avLst/>
          </a:prstGeom>
          <a:solidFill>
            <a:srgbClr val="1A2D7A"/>
          </a:solidFill>
          <a:ln/>
        </p:spPr>
      </p:sp>
      <p:sp>
        <p:nvSpPr>
          <p:cNvPr id="17" name="Text 15"/>
          <p:cNvSpPr/>
          <p:nvPr/>
        </p:nvSpPr>
        <p:spPr>
          <a:xfrm>
            <a:off x="7423428" y="5302806"/>
            <a:ext cx="310896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Dataset Optimization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3428" y="5788938"/>
            <a:ext cx="644866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Cleaned and structured data for efficient analysis and visualization workflows.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92944"/>
            <a:ext cx="589407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Feature Engineering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1947148"/>
            <a:ext cx="3932753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New Variables Created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58309" y="2618423"/>
            <a:ext cx="7656790" cy="1760339"/>
          </a:xfrm>
          <a:prstGeom prst="roundRect">
            <a:avLst>
              <a:gd name="adj" fmla="val 5169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05364" y="28654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Order Month &amp; Year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05364" y="3438287"/>
            <a:ext cx="716268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Extracted from order date to analyze seasonal demand patterns and yearly growth trends.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58309" y="4595336"/>
            <a:ext cx="7656790" cy="1760339"/>
          </a:xfrm>
          <a:prstGeom prst="roundRect">
            <a:avLst>
              <a:gd name="adj" fmla="val 5169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05364" y="48423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Profit Margin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05364" y="5415201"/>
            <a:ext cx="716268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Calculated as Sale Price minus Retail Price to measure resale value appreciation and investment potential.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8951357" y="1925479"/>
            <a:ext cx="492823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309" y="6843117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A2D7A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Purpose: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Enable comprehensive seasonal analysis, yearly trend identification, and profitability assessment across different sneaker categories.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2025-09-23T06:01:46Z</dcterms:created>
  <dcterms:modified xsi:type="dcterms:W3CDTF">2025-09-23T06:01:46Z</dcterms:modified>
</cp:coreProperties>
</file>